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C0C0C0"/>
    <a:srgbClr val="004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6C255-87E3-A7BB-3B8A-F9BD881FF70B}" v="2" dt="2020-12-04T15:22:33.958"/>
    <p1510:client id="{16206955-5314-F4C0-8398-8694F96A7408}" v="3741" dt="2020-12-03T21:17:48.776"/>
    <p1510:client id="{4A9FFC22-6044-A3CF-5DC8-7CE7C2A96C1C}" v="28" dt="2020-12-04T20:22:05.880"/>
    <p1510:client id="{996D449A-DF34-8BCB-67C6-B343F1E675B0}" v="2" dt="2020-12-04T15:34:26.804"/>
    <p1510:client id="{B5D81F32-B8C5-6529-413A-7E9ABA122392}" v="8" dt="2020-12-04T20:21:29.434"/>
    <p1510:client id="{FF9DA65C-CF92-4CB6-A687-EBCFF3482846}" v="413" dt="2020-12-04T15:29:58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9443-545A-1142-A523-3F0B6627D70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9443-545A-1142-A523-3F0B6627D70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6CC0D-2FB1-C147-B69F-5034E797E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2918400" cy="3922294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BFBFB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779741" y="161449"/>
            <a:ext cx="16149450" cy="22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7200">
                <a:solidFill>
                  <a:srgbClr val="0D0D0D"/>
                </a:solidFill>
                <a:latin typeface="Arial"/>
                <a:ea typeface="HelveticaNeueLT Std Lt" charset="0"/>
                <a:cs typeface="Arial"/>
              </a:rPr>
              <a:t>Team 514: Hydrogen Pre-Heater in the Nuclear Thermal Rocket Simulation</a:t>
            </a:r>
            <a:endParaRPr lang="en-US" sz="7200">
              <a:solidFill>
                <a:srgbClr val="0D0D0D"/>
              </a:solidFill>
              <a:effectLst/>
              <a:latin typeface="Arial"/>
              <a:ea typeface="HelveticaNeueLT Std Lt" charset="0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17140" y="2639157"/>
            <a:ext cx="15427554" cy="7544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>
                <a:solidFill>
                  <a:srgbClr val="0D0D0D"/>
                </a:solidFill>
                <a:latin typeface="Arial Black"/>
                <a:ea typeface="HelveticaNeueLT Std Lt" charset="0"/>
                <a:cs typeface="Arial"/>
              </a:rPr>
              <a:t>Michael Corak – Kevin Hartzog – Fisher Hillburn – Jordan Weid</a:t>
            </a:r>
            <a:endParaRPr lang="en-US" sz="3200">
              <a:solidFill>
                <a:srgbClr val="0D0D0D"/>
              </a:solidFill>
              <a:effectLst/>
              <a:latin typeface="Arial Black" charset="0"/>
              <a:ea typeface="HelveticaNeueLT Std Lt" charset="0"/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9" y="517358"/>
            <a:ext cx="4959589" cy="2743200"/>
          </a:xfrm>
          <a:prstGeom prst="rect">
            <a:avLst/>
          </a:prstGeom>
        </p:spPr>
      </p:pic>
      <p:pic>
        <p:nvPicPr>
          <p:cNvPr id="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8092993-36E9-49EF-8FE2-EE8B206E7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9488" y="259572"/>
            <a:ext cx="3210993" cy="325574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08C3DD-1CB0-44FB-AADC-D5ED782B14F3}"/>
              </a:ext>
            </a:extLst>
          </p:cNvPr>
          <p:cNvSpPr/>
          <p:nvPr/>
        </p:nvSpPr>
        <p:spPr>
          <a:xfrm>
            <a:off x="2311692" y="8144588"/>
            <a:ext cx="7334451" cy="1068403"/>
          </a:xfrm>
          <a:prstGeom prst="round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cs typeface="Calibri"/>
              </a:rPr>
              <a:t>Background/Motivation</a:t>
            </a:r>
            <a:endParaRPr lang="en-US"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9FD9B-C6A4-47EB-857B-FC2075AB0D61}"/>
              </a:ext>
            </a:extLst>
          </p:cNvPr>
          <p:cNvSpPr txBox="1"/>
          <p:nvPr/>
        </p:nvSpPr>
        <p:spPr>
          <a:xfrm>
            <a:off x="1193834" y="9844539"/>
            <a:ext cx="10308656" cy="452431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NASA's NTREES (Nuclear Thermal Rocket Element Environment Simulator) currently simulates the conditions found in a nuclear fuel element in a nuclear thermal rocket with a 20-inch test article. The true size on the rocket is 50 inches, so in order to properly simulate varying temperatures across the true length, a pre-heater must be used. The images below show what a temperature profile might look like with axial distance and a comparison of the true length to simulation length. </a:t>
            </a:r>
            <a:endParaRPr lang="en-US" sz="3200">
              <a:cs typeface="Calibri"/>
            </a:endParaRPr>
          </a:p>
        </p:txBody>
      </p:sp>
      <p:pic>
        <p:nvPicPr>
          <p:cNvPr id="10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DEFB86D3-B217-4624-AC0A-5C7061FB7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304" y="14690649"/>
            <a:ext cx="8749362" cy="3363853"/>
          </a:xfrm>
          <a:prstGeom prst="rect">
            <a:avLst/>
          </a:prstGeom>
        </p:spPr>
      </p:pic>
      <p:pic>
        <p:nvPicPr>
          <p:cNvPr id="11" name="Picture 11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C1D3799-9717-4A0D-B03B-634441C1C4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68" t="-593" r="-565" b="-2507"/>
          <a:stretch/>
        </p:blipFill>
        <p:spPr>
          <a:xfrm>
            <a:off x="1260486" y="18005196"/>
            <a:ext cx="8987749" cy="259454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B78EAA-2F17-481E-92A1-0D5E900231D1}"/>
              </a:ext>
            </a:extLst>
          </p:cNvPr>
          <p:cNvSpPr/>
          <p:nvPr/>
        </p:nvSpPr>
        <p:spPr>
          <a:xfrm>
            <a:off x="23821324" y="4185785"/>
            <a:ext cx="7421077" cy="1068403"/>
          </a:xfrm>
          <a:prstGeom prst="round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800">
                <a:cs typeface="Calibri"/>
              </a:rPr>
              <a:t>Governing Physics 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C18E0DE-A390-47A2-9BB5-E28526869BFB}"/>
              </a:ext>
            </a:extLst>
          </p:cNvPr>
          <p:cNvSpPr/>
          <p:nvPr/>
        </p:nvSpPr>
        <p:spPr>
          <a:xfrm>
            <a:off x="2191852" y="4184283"/>
            <a:ext cx="7421077" cy="1068403"/>
          </a:xfrm>
          <a:prstGeom prst="round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50">
                <a:cs typeface="Calibri"/>
              </a:rPr>
              <a:t>Project Description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2450D2-07D7-455C-B0C8-E74B85E77170}"/>
              </a:ext>
            </a:extLst>
          </p:cNvPr>
          <p:cNvSpPr txBox="1"/>
          <p:nvPr/>
        </p:nvSpPr>
        <p:spPr>
          <a:xfrm>
            <a:off x="813936" y="5710790"/>
            <a:ext cx="11059427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The objective of this project is to create a device that allows for independent control of the inlet temperatures of hydrogen supply to the test articles and mounts to a variety of test article shapes and sizes. </a:t>
            </a:r>
            <a:endParaRPr lang="en-US" sz="4800">
              <a:cs typeface="Calibri"/>
            </a:endParaRPr>
          </a:p>
        </p:txBody>
      </p:sp>
      <p:pic>
        <p:nvPicPr>
          <p:cNvPr id="20" name="Picture 21" descr="Icon&#10;&#10;Description automatically generated">
            <a:extLst>
              <a:ext uri="{FF2B5EF4-FFF2-40B4-BE49-F238E27FC236}">
                <a16:creationId xmlns:a16="http://schemas.microsoft.com/office/drawing/2014/main" id="{14C0E750-BBB8-44D4-BD2A-31B6B88D4B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5783" y="5685346"/>
            <a:ext cx="9124749" cy="4064483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A1A2F9-B1C2-4BB2-8AEC-0FBD75D31CE5}"/>
              </a:ext>
            </a:extLst>
          </p:cNvPr>
          <p:cNvSpPr/>
          <p:nvPr/>
        </p:nvSpPr>
        <p:spPr>
          <a:xfrm>
            <a:off x="13680148" y="4145356"/>
            <a:ext cx="7421076" cy="1068403"/>
          </a:xfrm>
          <a:prstGeom prst="round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50">
                <a:cs typeface="Calibri"/>
              </a:rPr>
              <a:t>Selected Design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8E4FB6E-5545-4711-AFE7-BBF68E7482B5}"/>
              </a:ext>
            </a:extLst>
          </p:cNvPr>
          <p:cNvSpPr/>
          <p:nvPr/>
        </p:nvSpPr>
        <p:spPr>
          <a:xfrm>
            <a:off x="25605607" y="9290785"/>
            <a:ext cx="3811602" cy="355172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24DB9AC-F4A1-4CEF-A025-C85E9D038F12}"/>
              </a:ext>
            </a:extLst>
          </p:cNvPr>
          <p:cNvSpPr/>
          <p:nvPr/>
        </p:nvSpPr>
        <p:spPr>
          <a:xfrm>
            <a:off x="26123865" y="9722418"/>
            <a:ext cx="2800950" cy="26276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238054-FC06-4A3C-84E8-F13495656F34}"/>
              </a:ext>
            </a:extLst>
          </p:cNvPr>
          <p:cNvCxnSpPr/>
          <p:nvPr/>
        </p:nvCxnSpPr>
        <p:spPr>
          <a:xfrm flipH="1">
            <a:off x="29385327" y="11049199"/>
            <a:ext cx="28875" cy="2887579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266135D-F337-4C72-8302-2E9707D0BBB2}"/>
              </a:ext>
            </a:extLst>
          </p:cNvPr>
          <p:cNvCxnSpPr/>
          <p:nvPr/>
        </p:nvCxnSpPr>
        <p:spPr>
          <a:xfrm>
            <a:off x="25601093" y="10903317"/>
            <a:ext cx="28877" cy="2916453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DE53D37-D09A-4D23-A110-49FBEC8EC53A}"/>
              </a:ext>
            </a:extLst>
          </p:cNvPr>
          <p:cNvSpPr/>
          <p:nvPr/>
        </p:nvSpPr>
        <p:spPr>
          <a:xfrm>
            <a:off x="26610242" y="10208794"/>
            <a:ext cx="1848049" cy="1703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634D94-0156-4B2F-A0EF-D43BF7740BAB}"/>
              </a:ext>
            </a:extLst>
          </p:cNvPr>
          <p:cNvSpPr txBox="1"/>
          <p:nvPr/>
        </p:nvSpPr>
        <p:spPr>
          <a:xfrm>
            <a:off x="29592571" y="92808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BFBFBF"/>
                </a:solidFill>
              </a:rPr>
              <a:t>Induction coil</a:t>
            </a:r>
            <a:endParaRPr lang="en-US" sz="1800">
              <a:solidFill>
                <a:srgbClr val="BFBFBF"/>
              </a:solidFill>
              <a:cs typeface="Calibri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F4F883A-D049-4D3F-8880-F9B8FCFFFFD8}"/>
              </a:ext>
            </a:extLst>
          </p:cNvPr>
          <p:cNvCxnSpPr/>
          <p:nvPr/>
        </p:nvCxnSpPr>
        <p:spPr>
          <a:xfrm flipH="1">
            <a:off x="29340811" y="9686023"/>
            <a:ext cx="875898" cy="798897"/>
          </a:xfrm>
          <a:prstGeom prst="straightConnector1">
            <a:avLst/>
          </a:prstGeom>
          <a:ln w="57150">
            <a:solidFill>
              <a:srgbClr val="BFBF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7B9A3D-F4BC-4984-9F59-E9A7BA5F0F81}"/>
              </a:ext>
            </a:extLst>
          </p:cNvPr>
          <p:cNvSpPr txBox="1"/>
          <p:nvPr/>
        </p:nvSpPr>
        <p:spPr>
          <a:xfrm>
            <a:off x="27018113" y="10691260"/>
            <a:ext cx="2743200" cy="8848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150"/>
              <a:t>H2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712A7-D24B-457C-9761-2D2E223C2BA2}"/>
              </a:ext>
            </a:extLst>
          </p:cNvPr>
          <p:cNvSpPr txBox="1"/>
          <p:nvPr/>
        </p:nvSpPr>
        <p:spPr>
          <a:xfrm>
            <a:off x="24242794" y="6516325"/>
            <a:ext cx="753658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>
              <a:cs typeface="Calibri"/>
            </a:endParaRPr>
          </a:p>
          <a:p>
            <a:pPr marL="685800" indent="-685800">
              <a:buFont typeface="Arial"/>
              <a:buChar char="•"/>
            </a:pPr>
            <a:r>
              <a:rPr lang="en-US" sz="2400">
                <a:cs typeface="Calibri"/>
              </a:rPr>
              <a:t>No radiation heat transfer</a:t>
            </a:r>
          </a:p>
          <a:p>
            <a:pPr marL="685800" indent="-685800">
              <a:buFont typeface="Arial"/>
              <a:buChar char="•"/>
            </a:pPr>
            <a:r>
              <a:rPr lang="en-US" sz="2400">
                <a:cs typeface="Calibri"/>
              </a:rPr>
              <a:t>Constant heat flux </a:t>
            </a:r>
          </a:p>
          <a:p>
            <a:pPr marL="685800" indent="-685800">
              <a:buFont typeface="Arial"/>
              <a:buChar char="•"/>
            </a:pPr>
            <a:r>
              <a:rPr lang="en-US" sz="2400">
                <a:cs typeface="Calibri"/>
              </a:rPr>
              <a:t>Ideal gas</a:t>
            </a:r>
          </a:p>
          <a:p>
            <a:pPr marL="685800" indent="-685800">
              <a:buFont typeface="Arial"/>
              <a:buChar char="•"/>
            </a:pPr>
            <a:r>
              <a:rPr lang="en-US" sz="2400">
                <a:cs typeface="Calibri"/>
              </a:rPr>
              <a:t>All heat transfer on surface of heat exchanger enters fluid</a:t>
            </a:r>
          </a:p>
        </p:txBody>
      </p:sp>
      <p:pic>
        <p:nvPicPr>
          <p:cNvPr id="18" name="Picture 18" descr="Diagram&#10;&#10;Description automatically generated">
            <a:extLst>
              <a:ext uri="{FF2B5EF4-FFF2-40B4-BE49-F238E27FC236}">
                <a16:creationId xmlns:a16="http://schemas.microsoft.com/office/drawing/2014/main" id="{ED3337C2-A862-4C3F-AC01-539AFCEF4E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10217" y="15422970"/>
            <a:ext cx="7421078" cy="27943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8B34D9-C930-4136-BCCF-332DEDCC843C}"/>
              </a:ext>
            </a:extLst>
          </p:cNvPr>
          <p:cNvSpPr/>
          <p:nvPr/>
        </p:nvSpPr>
        <p:spPr>
          <a:xfrm>
            <a:off x="24259272" y="14268248"/>
            <a:ext cx="6699182" cy="837398"/>
          </a:xfrm>
          <a:prstGeom prst="round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cs typeface="Calibri"/>
              </a:rPr>
              <a:t>Thermal Resistance Network</a:t>
            </a:r>
            <a:endParaRPr lang="en-US" sz="5150">
              <a:cs typeface="Calibri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B42050C-23C4-4931-BFB4-AEE1CE0979D4}"/>
              </a:ext>
            </a:extLst>
          </p:cNvPr>
          <p:cNvSpPr/>
          <p:nvPr/>
        </p:nvSpPr>
        <p:spPr>
          <a:xfrm>
            <a:off x="25380383" y="5488356"/>
            <a:ext cx="4475746" cy="837397"/>
          </a:xfrm>
          <a:prstGeom prst="round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cs typeface="Calibri"/>
              </a:rPr>
              <a:t>Assumptions</a:t>
            </a:r>
            <a:endParaRPr lang="en-US" sz="320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0E39A9-35C1-4849-ADBB-5CF1B1B7EEF5}"/>
              </a:ext>
            </a:extLst>
          </p:cNvPr>
          <p:cNvCxnSpPr/>
          <p:nvPr/>
        </p:nvCxnSpPr>
        <p:spPr>
          <a:xfrm>
            <a:off x="26045060" y="9383728"/>
            <a:ext cx="596766" cy="7122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7447090-4BBF-4B94-9ABC-7F2DF0C50AAC}"/>
              </a:ext>
            </a:extLst>
          </p:cNvPr>
          <p:cNvCxnSpPr/>
          <p:nvPr/>
        </p:nvCxnSpPr>
        <p:spPr>
          <a:xfrm flipV="1">
            <a:off x="25235033" y="11191774"/>
            <a:ext cx="914400" cy="673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E7EBC3-45F5-4C82-A986-BE0C51548B6A}"/>
              </a:ext>
            </a:extLst>
          </p:cNvPr>
          <p:cNvCxnSpPr/>
          <p:nvPr/>
        </p:nvCxnSpPr>
        <p:spPr>
          <a:xfrm flipV="1">
            <a:off x="26735070" y="12258675"/>
            <a:ext cx="250257" cy="7026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FACBA6-C29E-4AA8-95DB-6A53C834A9D9}"/>
              </a:ext>
            </a:extLst>
          </p:cNvPr>
          <p:cNvCxnSpPr/>
          <p:nvPr/>
        </p:nvCxnSpPr>
        <p:spPr>
          <a:xfrm flipH="1">
            <a:off x="28340984" y="9263713"/>
            <a:ext cx="413886" cy="7122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D9B934-A621-4980-9B5D-26ABF1664435}"/>
              </a:ext>
            </a:extLst>
          </p:cNvPr>
          <p:cNvCxnSpPr/>
          <p:nvPr/>
        </p:nvCxnSpPr>
        <p:spPr>
          <a:xfrm flipH="1" flipV="1">
            <a:off x="28916997" y="11331642"/>
            <a:ext cx="904774" cy="1828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099E247-EEE9-4292-AD61-D66B317EF2FE}"/>
              </a:ext>
            </a:extLst>
          </p:cNvPr>
          <p:cNvCxnSpPr/>
          <p:nvPr/>
        </p:nvCxnSpPr>
        <p:spPr>
          <a:xfrm flipH="1" flipV="1">
            <a:off x="28222474" y="12196411"/>
            <a:ext cx="413886" cy="6737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9" descr="Text&#10;&#10;Description automatically generated">
            <a:extLst>
              <a:ext uri="{FF2B5EF4-FFF2-40B4-BE49-F238E27FC236}">
                <a16:creationId xmlns:a16="http://schemas.microsoft.com/office/drawing/2014/main" id="{BE8113CF-EFB9-4F4A-A92F-3BC0FB90E5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3" t="24276" r="75775" b="33404"/>
          <a:stretch/>
        </p:blipFill>
        <p:spPr>
          <a:xfrm>
            <a:off x="30074135" y="11097272"/>
            <a:ext cx="1270551" cy="994529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2B934CB-BB13-4763-8798-ABE948840994}"/>
              </a:ext>
            </a:extLst>
          </p:cNvPr>
          <p:cNvSpPr/>
          <p:nvPr/>
        </p:nvSpPr>
        <p:spPr>
          <a:xfrm>
            <a:off x="654122" y="9632705"/>
            <a:ext cx="11257503" cy="4906618"/>
          </a:xfrm>
          <a:prstGeom prst="roundRect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40E7787-9A96-463D-84A2-7A943C2E4B18}"/>
              </a:ext>
            </a:extLst>
          </p:cNvPr>
          <p:cNvSpPr/>
          <p:nvPr/>
        </p:nvSpPr>
        <p:spPr>
          <a:xfrm>
            <a:off x="651210" y="5646343"/>
            <a:ext cx="11224385" cy="2300562"/>
          </a:xfrm>
          <a:prstGeom prst="roundRect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D977C5D-48B2-4350-BF66-36E174417D69}"/>
              </a:ext>
            </a:extLst>
          </p:cNvPr>
          <p:cNvSpPr/>
          <p:nvPr/>
        </p:nvSpPr>
        <p:spPr>
          <a:xfrm>
            <a:off x="24112412" y="6733353"/>
            <a:ext cx="7302545" cy="2087974"/>
          </a:xfrm>
          <a:prstGeom prst="roundRect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3" descr="Text&#10;&#10;Description automatically generated">
            <a:extLst>
              <a:ext uri="{FF2B5EF4-FFF2-40B4-BE49-F238E27FC236}">
                <a16:creationId xmlns:a16="http://schemas.microsoft.com/office/drawing/2014/main" id="{79556650-2E12-47AD-8347-E7E417639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36246" y="18985424"/>
            <a:ext cx="5805925" cy="250127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4E0D571-7B4B-43D3-A37A-5D9810D5DBDF}"/>
              </a:ext>
            </a:extLst>
          </p:cNvPr>
          <p:cNvSpPr txBox="1"/>
          <p:nvPr/>
        </p:nvSpPr>
        <p:spPr>
          <a:xfrm>
            <a:off x="16224525" y="9697292"/>
            <a:ext cx="704569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i="1"/>
              <a:t>Test article </a:t>
            </a:r>
            <a:endParaRPr lang="en-US" sz="3200" i="1"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47E232-AE75-4F89-88B0-64154CFADD24}"/>
              </a:ext>
            </a:extLst>
          </p:cNvPr>
          <p:cNvSpPr txBox="1"/>
          <p:nvPr/>
        </p:nvSpPr>
        <p:spPr>
          <a:xfrm>
            <a:off x="14218089" y="17253788"/>
            <a:ext cx="7940841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cs typeface="Calibri" panose="020F0502020204030204"/>
              </a:rPr>
              <a:t>Selected Design Characteristics</a:t>
            </a:r>
          </a:p>
          <a:p>
            <a:pPr marL="457200" indent="-457200">
              <a:buFont typeface="Arial"/>
              <a:buChar char="•"/>
            </a:pPr>
            <a:r>
              <a:rPr lang="en-US" sz="3200"/>
              <a:t>Control – Potentiometer</a:t>
            </a:r>
            <a:endParaRPr lang="en-US" sz="32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3200">
                <a:cs typeface="Calibri"/>
              </a:rPr>
              <a:t>Heating – Induction Heating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cs typeface="Calibri"/>
              </a:rPr>
              <a:t>Mounting - Composite plate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cs typeface="Calibri"/>
              </a:rPr>
              <a:t>Heat Exchanger Shape - Cylindrical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cs typeface="Calibri"/>
              </a:rPr>
              <a:t>Interface to Test Article – Not yet decided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2478534-16A4-4AD7-A407-F715DEF23771}"/>
              </a:ext>
            </a:extLst>
          </p:cNvPr>
          <p:cNvSpPr/>
          <p:nvPr/>
        </p:nvSpPr>
        <p:spPr>
          <a:xfrm>
            <a:off x="13695702" y="17271247"/>
            <a:ext cx="7927544" cy="3376943"/>
          </a:xfrm>
          <a:prstGeom prst="roundRect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25FAC97C-ACCC-4FCF-A008-E1F0CB351F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46585" y="10706880"/>
            <a:ext cx="8111214" cy="5360997"/>
          </a:xfrm>
          <a:prstGeom prst="rect">
            <a:avLst/>
          </a:prstGeom>
        </p:spPr>
      </p:pic>
      <p:pic>
        <p:nvPicPr>
          <p:cNvPr id="17" name="Picture 36">
            <a:extLst>
              <a:ext uri="{FF2B5EF4-FFF2-40B4-BE49-F238E27FC236}">
                <a16:creationId xmlns:a16="http://schemas.microsoft.com/office/drawing/2014/main" id="{702641DF-C1B1-412B-8795-2A31B06401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10091" y="18159867"/>
            <a:ext cx="5835275" cy="1115046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2C2E217-69CC-42E2-9F5D-A5A18FBAF308}"/>
              </a:ext>
            </a:extLst>
          </p:cNvPr>
          <p:cNvCxnSpPr/>
          <p:nvPr/>
        </p:nvCxnSpPr>
        <p:spPr>
          <a:xfrm>
            <a:off x="24852970" y="19534465"/>
            <a:ext cx="2191673" cy="35917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9C0CCA3-988B-4BB0-8F37-4E6AA0D717B9}"/>
              </a:ext>
            </a:extLst>
          </p:cNvPr>
          <p:cNvCxnSpPr/>
          <p:nvPr/>
        </p:nvCxnSpPr>
        <p:spPr>
          <a:xfrm>
            <a:off x="24865464" y="19525848"/>
            <a:ext cx="2787" cy="378173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97FC4B1-6342-45C8-ADB7-2099F2BD64D5}"/>
              </a:ext>
            </a:extLst>
          </p:cNvPr>
          <p:cNvCxnSpPr>
            <a:cxnSpLocks/>
          </p:cNvCxnSpPr>
          <p:nvPr/>
        </p:nvCxnSpPr>
        <p:spPr>
          <a:xfrm>
            <a:off x="27045585" y="19540285"/>
            <a:ext cx="2787" cy="378173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4E5B076-3EDE-4E3A-A348-4CBD9FE3FB70}"/>
              </a:ext>
            </a:extLst>
          </p:cNvPr>
          <p:cNvCxnSpPr/>
          <p:nvPr/>
        </p:nvCxnSpPr>
        <p:spPr>
          <a:xfrm>
            <a:off x="25310029" y="19017515"/>
            <a:ext cx="437951" cy="4668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5D155FE-93CF-488C-B7E7-7CF3A7B7DEF8}"/>
              </a:ext>
            </a:extLst>
          </p:cNvPr>
          <p:cNvSpPr txBox="1"/>
          <p:nvPr/>
        </p:nvSpPr>
        <p:spPr>
          <a:xfrm>
            <a:off x="16216164" y="16270196"/>
            <a:ext cx="704569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i="1"/>
              <a:t>CAD Rendering</a:t>
            </a:r>
            <a:endParaRPr lang="en-US" sz="3200" i="1">
              <a:cs typeface="Calibri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2A1E0D9-760D-4C98-B549-CCDFB9761258}"/>
              </a:ext>
            </a:extLst>
          </p:cNvPr>
          <p:cNvSpPr/>
          <p:nvPr/>
        </p:nvSpPr>
        <p:spPr>
          <a:xfrm>
            <a:off x="13016055" y="5645861"/>
            <a:ext cx="8921592" cy="4044598"/>
          </a:xfrm>
          <a:prstGeom prst="roundRect">
            <a:avLst/>
          </a:prstGeom>
          <a:noFill/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C539015C-E8C6-478F-BE96-8237ABE849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8" r="72238" b="-818"/>
          <a:stretch/>
        </p:blipFill>
        <p:spPr>
          <a:xfrm>
            <a:off x="9993086" y="18020108"/>
            <a:ext cx="2821588" cy="23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3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Herring</dc:creator>
  <cp:revision>29</cp:revision>
  <dcterms:created xsi:type="dcterms:W3CDTF">2017-10-10T11:56:34Z</dcterms:created>
  <dcterms:modified xsi:type="dcterms:W3CDTF">2020-12-04T20:37:47Z</dcterms:modified>
</cp:coreProperties>
</file>